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2" r:id="rId1"/>
  </p:sldMasterIdLst>
  <p:notesMasterIdLst>
    <p:notesMasterId r:id="rId27"/>
  </p:notesMasterIdLst>
  <p:sldIdLst>
    <p:sldId id="256" r:id="rId2"/>
    <p:sldId id="258" r:id="rId3"/>
    <p:sldId id="309" r:id="rId4"/>
    <p:sldId id="353" r:id="rId5"/>
    <p:sldId id="364" r:id="rId6"/>
    <p:sldId id="367" r:id="rId7"/>
    <p:sldId id="365" r:id="rId8"/>
    <p:sldId id="366" r:id="rId9"/>
    <p:sldId id="368" r:id="rId10"/>
    <p:sldId id="369" r:id="rId11"/>
    <p:sldId id="349" r:id="rId12"/>
    <p:sldId id="352" r:id="rId13"/>
    <p:sldId id="356" r:id="rId14"/>
    <p:sldId id="370" r:id="rId15"/>
    <p:sldId id="357" r:id="rId16"/>
    <p:sldId id="358" r:id="rId17"/>
    <p:sldId id="359" r:id="rId18"/>
    <p:sldId id="371" r:id="rId19"/>
    <p:sldId id="373" r:id="rId20"/>
    <p:sldId id="372" r:id="rId21"/>
    <p:sldId id="374" r:id="rId22"/>
    <p:sldId id="351" r:id="rId23"/>
    <p:sldId id="360" r:id="rId24"/>
    <p:sldId id="268" r:id="rId25"/>
    <p:sldId id="36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rik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8E7085"/>
    <a:srgbClr val="FF5356"/>
    <a:srgbClr val="DA8ED6"/>
    <a:srgbClr val="008080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00" autoAdjust="0"/>
    <p:restoredTop sz="90107" autoAdjust="0"/>
  </p:normalViewPr>
  <p:slideViewPr>
    <p:cSldViewPr snapToGrid="0">
      <p:cViewPr varScale="1">
        <p:scale>
          <a:sx n="63" d="100"/>
          <a:sy n="63" d="100"/>
        </p:scale>
        <p:origin x="31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456DB-3CFA-47BA-88F6-6F81F58F1062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A5621-961F-44AF-AE34-89F24555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0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8469-D07E-4D1D-B5D0-26547259881F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EB22-7453-49FE-84F3-3D79D8A74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59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8469-D07E-4D1D-B5D0-26547259881F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EB22-7453-49FE-84F3-3D79D8A74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52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8469-D07E-4D1D-B5D0-26547259881F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EB22-7453-49FE-84F3-3D79D8A74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86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8469-D07E-4D1D-B5D0-26547259881F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EB22-7453-49FE-84F3-3D79D8A748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7683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8469-D07E-4D1D-B5D0-26547259881F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EB22-7453-49FE-84F3-3D79D8A74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5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8469-D07E-4D1D-B5D0-26547259881F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EB22-7453-49FE-84F3-3D79D8A74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67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8469-D07E-4D1D-B5D0-26547259881F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EB22-7453-49FE-84F3-3D79D8A74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09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8469-D07E-4D1D-B5D0-26547259881F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EB22-7453-49FE-84F3-3D79D8A74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443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8469-D07E-4D1D-B5D0-26547259881F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EB22-7453-49FE-84F3-3D79D8A74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43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8469-D07E-4D1D-B5D0-26547259881F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EB22-7453-49FE-84F3-3D79D8A74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98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8469-D07E-4D1D-B5D0-26547259881F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EB22-7453-49FE-84F3-3D79D8A74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3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8469-D07E-4D1D-B5D0-26547259881F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EB22-7453-49FE-84F3-3D79D8A74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20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8469-D07E-4D1D-B5D0-26547259881F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EB22-7453-49FE-84F3-3D79D8A74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0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8469-D07E-4D1D-B5D0-26547259881F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EB22-7453-49FE-84F3-3D79D8A74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8469-D07E-4D1D-B5D0-26547259881F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EB22-7453-49FE-84F3-3D79D8A74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32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8469-D07E-4D1D-B5D0-26547259881F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EB22-7453-49FE-84F3-3D79D8A74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2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48469-D07E-4D1D-B5D0-26547259881F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EB22-7453-49FE-84F3-3D79D8A74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D748469-D07E-4D1D-B5D0-26547259881F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F30EB22-7453-49FE-84F3-3D79D8A74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61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n.wikipedia.org/wiki/Mere-exposure_effec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menriquez/Springboard-Coursework/blob/master/Capstone%20Project%201/Classification%20Models%20-%20Pet%20Adoption.ipynb" TargetMode="External"/><Relationship Id="rId3" Type="http://schemas.openxmlformats.org/officeDocument/2006/relationships/hyperlink" Target="http://www.austintexas.gov/department/aac" TargetMode="External"/><Relationship Id="rId7" Type="http://schemas.openxmlformats.org/officeDocument/2006/relationships/hyperlink" Target="https://github.com/emenriquez/Springboard-Coursework/blob/master/Capstone%20Project%201/Data%20Story%20-%20Pet%20Adoption.ipynb" TargetMode="External"/><Relationship Id="rId2" Type="http://schemas.openxmlformats.org/officeDocument/2006/relationships/hyperlink" Target="https://data.austintexas.gov/Health-and-Community-Services/Austin-Animal-Center-Outcomes/9t4d-g23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emenriquez/Springboard-Coursework/blob/master/Capstone%20Project%201/Data%20Wrangling%20-%20Pet%20Adoption%20V2.ipynb" TargetMode="External"/><Relationship Id="rId5" Type="http://schemas.openxmlformats.org/officeDocument/2006/relationships/hyperlink" Target="https://github.com/emenriquez/Springboard-Coursework/blob/master/Capstone%20Project%201/Erik%20Enriquez%20-%20Capstone%20Project%201%20Proposal.pdf" TargetMode="External"/><Relationship Id="rId4" Type="http://schemas.openxmlformats.org/officeDocument/2006/relationships/hyperlink" Target="https://www.facebook.com/AustinAnimalCenter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689" y="1335938"/>
            <a:ext cx="8222843" cy="230924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FFFF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Factors in Animal Shelter Adoption</a:t>
            </a:r>
            <a:endParaRPr lang="en-US" sz="3600" b="1" dirty="0">
              <a:solidFill>
                <a:srgbClr val="FFFF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2400" b="1" dirty="0" smtClean="0"/>
              <a:t>Presented By: Erik Enriquez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4577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12177886" cy="457200"/>
            <a:chOff x="0" y="0"/>
            <a:chExt cx="12053853" cy="4572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01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4467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  <a:endParaRPr lang="en-US" sz="1700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06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40853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433253" y="0"/>
            <a:ext cx="2437830" cy="457200"/>
          </a:xfrm>
          <a:prstGeom prst="rect">
            <a:avLst/>
          </a:prstGeom>
          <a:solidFill>
            <a:srgbClr val="97E9D5"/>
          </a:solidFill>
          <a:ln w="12700">
            <a:solidFill>
              <a:srgbClr val="41A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7207" y="643232"/>
            <a:ext cx="2500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99"/>
                </a:solidFill>
              </a:rPr>
              <a:t>Influence of Color</a:t>
            </a:r>
            <a:endParaRPr lang="en-US" sz="2400" b="1" dirty="0">
              <a:solidFill>
                <a:srgbClr val="FFFF99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8490" y="1290929"/>
            <a:ext cx="5838338" cy="39188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90929"/>
            <a:ext cx="6378490" cy="44762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8170" y="5721475"/>
            <a:ext cx="11663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Ranking of most frequently adopted is displayed above the bars.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None of the most common cat or dog colors appear in the top 10 breeds most likely to find a home.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438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12177886" cy="457200"/>
            <a:chOff x="0" y="0"/>
            <a:chExt cx="12053853" cy="4572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01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4467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  <a:endParaRPr lang="en-US" sz="1700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06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40853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433253" y="0"/>
            <a:ext cx="2437830" cy="457200"/>
          </a:xfrm>
          <a:prstGeom prst="rect">
            <a:avLst/>
          </a:prstGeom>
          <a:solidFill>
            <a:srgbClr val="97E9D5"/>
          </a:solidFill>
          <a:ln w="12700">
            <a:solidFill>
              <a:srgbClr val="41A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57492" y="3201760"/>
            <a:ext cx="3543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99"/>
                </a:solidFill>
              </a:rPr>
              <a:t>Outcomes vs. Time</a:t>
            </a:r>
            <a:endParaRPr lang="en-US" sz="3200" b="1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16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12177886" cy="457200"/>
            <a:chOff x="0" y="0"/>
            <a:chExt cx="12053853" cy="4572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01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4467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  <a:endParaRPr lang="en-US" sz="1700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06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40853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433253" y="0"/>
            <a:ext cx="2437830" cy="457200"/>
          </a:xfrm>
          <a:prstGeom prst="rect">
            <a:avLst/>
          </a:prstGeom>
          <a:solidFill>
            <a:srgbClr val="97E9D5"/>
          </a:solidFill>
          <a:ln w="12700">
            <a:solidFill>
              <a:srgbClr val="41A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7495" y="842331"/>
            <a:ext cx="10291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While outcomes for dogs are relatively stable, outcomes for cats varies highly with drops in spring and fall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Overall, the performance of the center is shown to be improving with time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57" y="3107282"/>
            <a:ext cx="5017643" cy="34805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3128" y="3107282"/>
            <a:ext cx="5017643" cy="348059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88267" y="2767537"/>
            <a:ext cx="3408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99"/>
                </a:solidFill>
              </a:rPr>
              <a:t>Homes Found vs. Month</a:t>
            </a:r>
            <a:endParaRPr lang="en-US" sz="2400" b="1" dirty="0">
              <a:solidFill>
                <a:srgbClr val="FFFF99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05081" y="2767536"/>
            <a:ext cx="3084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99"/>
                </a:solidFill>
              </a:rPr>
              <a:t>Homes Found vs. Year</a:t>
            </a:r>
            <a:endParaRPr lang="en-US" sz="2400" b="1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0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12177886" cy="457200"/>
            <a:chOff x="0" y="0"/>
            <a:chExt cx="12053853" cy="4572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01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4467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  <a:endParaRPr lang="en-US" sz="1700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06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40853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884213" y="0"/>
            <a:ext cx="2437830" cy="457200"/>
          </a:xfrm>
          <a:prstGeom prst="rect">
            <a:avLst/>
          </a:prstGeom>
          <a:solidFill>
            <a:srgbClr val="97E9D5"/>
          </a:solidFill>
          <a:ln w="12700">
            <a:solidFill>
              <a:srgbClr val="41A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Models</a:t>
            </a:r>
            <a:endParaRPr lang="en-US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0392" y="3201760"/>
            <a:ext cx="5557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99"/>
                </a:solidFill>
              </a:rPr>
              <a:t>Binomial Classification Models</a:t>
            </a:r>
            <a:endParaRPr lang="en-US" sz="3200" b="1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89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12177886" cy="457200"/>
            <a:chOff x="0" y="0"/>
            <a:chExt cx="12053853" cy="4572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01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4467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  <a:endParaRPr lang="en-US" sz="1700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06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40853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884213" y="0"/>
            <a:ext cx="2437830" cy="457200"/>
          </a:xfrm>
          <a:prstGeom prst="rect">
            <a:avLst/>
          </a:prstGeom>
          <a:solidFill>
            <a:srgbClr val="97E9D5"/>
          </a:solidFill>
          <a:ln w="12700">
            <a:solidFill>
              <a:srgbClr val="41A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Models</a:t>
            </a:r>
            <a:endParaRPr lang="en-US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9" y="1422236"/>
            <a:ext cx="6171295" cy="4685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2544" y="1422236"/>
            <a:ext cx="5503486" cy="46768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67209" y="478052"/>
            <a:ext cx="507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99"/>
                </a:solidFill>
              </a:rPr>
              <a:t>Confusion Matrix Accuracy of Models</a:t>
            </a:r>
            <a:endParaRPr lang="en-US" sz="2400" b="1" dirty="0">
              <a:solidFill>
                <a:srgbClr val="FFFF99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6448" y="6067945"/>
            <a:ext cx="9789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The models have similar performance, and have trouble correctly classifying the negative outcomes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802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80437" y="457200"/>
            <a:ext cx="2810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99"/>
                </a:solidFill>
              </a:rPr>
              <a:t>Feature Importance</a:t>
            </a:r>
            <a:endParaRPr lang="en-US" sz="2400" b="1" dirty="0">
              <a:solidFill>
                <a:srgbClr val="FFFF99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0"/>
            <a:ext cx="12177886" cy="457200"/>
            <a:chOff x="0" y="0"/>
            <a:chExt cx="12053853" cy="4572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01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4467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  <a:endParaRPr lang="en-US" sz="1700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06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40853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855843" y="0"/>
            <a:ext cx="2437830" cy="457200"/>
          </a:xfrm>
          <a:prstGeom prst="rect">
            <a:avLst/>
          </a:prstGeom>
          <a:solidFill>
            <a:srgbClr val="97E9D5"/>
          </a:solidFill>
          <a:ln w="12700">
            <a:solidFill>
              <a:srgbClr val="41A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Models</a:t>
            </a:r>
            <a:endParaRPr lang="en-US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8505" y="2333685"/>
            <a:ext cx="3837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Top features as ranked by random forest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Gender, animal type and age seem to play a large role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69" y="758574"/>
            <a:ext cx="7535073" cy="609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2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12177886" cy="457200"/>
            <a:chOff x="0" y="0"/>
            <a:chExt cx="12053853" cy="4572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01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4467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  <a:endParaRPr lang="en-US" sz="1700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06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40853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884213" y="0"/>
            <a:ext cx="2437830" cy="457200"/>
          </a:xfrm>
          <a:prstGeom prst="rect">
            <a:avLst/>
          </a:prstGeom>
          <a:solidFill>
            <a:srgbClr val="97E9D5"/>
          </a:solidFill>
          <a:ln w="12700">
            <a:solidFill>
              <a:srgbClr val="41A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Models</a:t>
            </a:r>
            <a:endParaRPr lang="en-US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66662" y="3247480"/>
            <a:ext cx="6125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99"/>
                </a:solidFill>
              </a:rPr>
              <a:t>Multinomial Classification Models</a:t>
            </a:r>
            <a:endParaRPr lang="en-US" sz="3200" b="1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23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555094" y="536552"/>
            <a:ext cx="503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99"/>
                </a:solidFill>
              </a:rPr>
              <a:t>Multinomial Confusion Matrix Metric</a:t>
            </a:r>
            <a:endParaRPr lang="en-US" sz="2400" b="1" dirty="0">
              <a:solidFill>
                <a:srgbClr val="FFFF99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0"/>
            <a:ext cx="12177886" cy="457200"/>
            <a:chOff x="0" y="0"/>
            <a:chExt cx="12053853" cy="4572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01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4467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  <a:endParaRPr lang="en-US" sz="1700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06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40853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855843" y="0"/>
            <a:ext cx="2437830" cy="457200"/>
          </a:xfrm>
          <a:prstGeom prst="rect">
            <a:avLst/>
          </a:prstGeom>
          <a:solidFill>
            <a:srgbClr val="97E9D5"/>
          </a:solidFill>
          <a:ln w="12700">
            <a:solidFill>
              <a:srgbClr val="41A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Models</a:t>
            </a:r>
            <a:endParaRPr lang="en-US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1107903" y="5370046"/>
            <a:ext cx="9849528" cy="127024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777777"/>
            </a:outerShdw>
          </a:effectLst>
        </p:spPr>
        <p:txBody>
          <a:bodyPr wrap="none" anchor="ctr"/>
          <a:lstStyle/>
          <a:p>
            <a:pPr algn="ctr" eaLnBrk="0" hangingPunct="0">
              <a:lnSpc>
                <a:spcPct val="85000"/>
              </a:lnSpc>
              <a:buClr>
                <a:schemeClr val="tx1"/>
              </a:buClr>
              <a:buSzPct val="125000"/>
              <a:buFontTx/>
              <a:buChar char="•"/>
              <a:defRPr/>
            </a:pPr>
            <a:endParaRPr lang="en-US" altLang="en-US" sz="3600" baseline="0" dirty="0">
              <a:latin typeface="Times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03" y="998217"/>
            <a:ext cx="5788342" cy="43718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4312" y="1000729"/>
            <a:ext cx="5187088" cy="438201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218915" y="5495564"/>
            <a:ext cx="10363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Both algorithms have trouble classifying the marginal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Otherwise, performance is again similar between the models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634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12177886" cy="457200"/>
            <a:chOff x="0" y="0"/>
            <a:chExt cx="12053853" cy="4572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01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4467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  <a:endParaRPr lang="en-US" sz="1700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06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40853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884213" y="0"/>
            <a:ext cx="2437830" cy="457200"/>
          </a:xfrm>
          <a:prstGeom prst="rect">
            <a:avLst/>
          </a:prstGeom>
          <a:solidFill>
            <a:srgbClr val="97E9D5"/>
          </a:solidFill>
          <a:ln w="12700">
            <a:solidFill>
              <a:srgbClr val="41A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Models</a:t>
            </a:r>
            <a:endParaRPr lang="en-US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64723" y="3247480"/>
            <a:ext cx="3929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99"/>
                </a:solidFill>
              </a:rPr>
              <a:t>Further Optimization</a:t>
            </a:r>
            <a:endParaRPr lang="en-US" sz="3200" b="1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7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12177886" cy="457200"/>
            <a:chOff x="0" y="0"/>
            <a:chExt cx="12053853" cy="4572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01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4467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  <a:endParaRPr lang="en-US" sz="1700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06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40853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884213" y="0"/>
            <a:ext cx="2437830" cy="457200"/>
          </a:xfrm>
          <a:prstGeom prst="rect">
            <a:avLst/>
          </a:prstGeom>
          <a:solidFill>
            <a:srgbClr val="97E9D5"/>
          </a:solidFill>
          <a:ln w="12700">
            <a:solidFill>
              <a:srgbClr val="41A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Models</a:t>
            </a:r>
            <a:endParaRPr lang="en-US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430" y="977592"/>
            <a:ext cx="6795173" cy="58216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07422" y="515927"/>
            <a:ext cx="5391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99"/>
                </a:solidFill>
              </a:rPr>
              <a:t>Adjusting Class Weights by Distribution</a:t>
            </a:r>
            <a:endParaRPr lang="en-US" sz="2400" b="1" dirty="0">
              <a:solidFill>
                <a:srgbClr val="FFFF99"/>
              </a:solidFill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7675231" y="1556712"/>
            <a:ext cx="4242320" cy="3853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777777"/>
            </a:outerShdw>
          </a:effectLst>
        </p:spPr>
        <p:txBody>
          <a:bodyPr wrap="none" anchor="ctr"/>
          <a:lstStyle/>
          <a:p>
            <a:pPr algn="ctr" eaLnBrk="0" hangingPunct="0">
              <a:lnSpc>
                <a:spcPct val="85000"/>
              </a:lnSpc>
              <a:buClr>
                <a:schemeClr val="tx1"/>
              </a:buClr>
              <a:buSzPct val="125000"/>
              <a:defRPr/>
            </a:pPr>
            <a:endParaRPr lang="en-US" altLang="en-US" sz="3600" baseline="0" dirty="0">
              <a:latin typeface="Time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21173" y="1544464"/>
            <a:ext cx="38377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In order to optimize, we can adjust the class weights 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Smaller classes such as Return to Owner, Euthanasia and Death are given higher weights inversely proportional to the fraction of outcomes they occupy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173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175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FFF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dirty="0">
              <a:solidFill>
                <a:srgbClr val="FFFF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000" y="1085916"/>
            <a:ext cx="10573532" cy="5461639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and Background</a:t>
            </a:r>
          </a:p>
          <a:p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  <a:p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Models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>
                <a:solidFill>
                  <a:schemeClr val="tx1"/>
                </a:solidFill>
              </a:rPr>
              <a:t>Binomial Models (Home Found vs. No Home Found)</a:t>
            </a:r>
            <a:endParaRPr lang="en-US" dirty="0">
              <a:solidFill>
                <a:schemeClr val="tx1"/>
              </a:solidFill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>
                <a:solidFill>
                  <a:schemeClr val="tx1"/>
                </a:solidFill>
              </a:rPr>
              <a:t>Multinomial Classification Models (Outcome Type)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and Conclusions</a:t>
            </a:r>
          </a:p>
          <a:p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86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12177886" cy="457200"/>
            <a:chOff x="0" y="0"/>
            <a:chExt cx="12053853" cy="4572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01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4467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  <a:endParaRPr lang="en-US" sz="1700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06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40853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884213" y="0"/>
            <a:ext cx="2437830" cy="457200"/>
          </a:xfrm>
          <a:prstGeom prst="rect">
            <a:avLst/>
          </a:prstGeom>
          <a:solidFill>
            <a:srgbClr val="97E9D5"/>
          </a:solidFill>
          <a:ln w="12700">
            <a:solidFill>
              <a:srgbClr val="41A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Models</a:t>
            </a:r>
            <a:endParaRPr lang="en-US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67" y="1691640"/>
            <a:ext cx="6159409" cy="49858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676" y="1691640"/>
            <a:ext cx="6006324" cy="498586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52102" y="860643"/>
            <a:ext cx="2774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99"/>
                </a:solidFill>
              </a:rPr>
              <a:t>Before Class </a:t>
            </a:r>
          </a:p>
          <a:p>
            <a:pPr algn="ctr"/>
            <a:r>
              <a:rPr lang="en-US" sz="2400" b="1" dirty="0" smtClean="0">
                <a:solidFill>
                  <a:srgbClr val="FFFF99"/>
                </a:solidFill>
              </a:rPr>
              <a:t>Weight Adjustment</a:t>
            </a:r>
            <a:endParaRPr lang="en-US" sz="2400" b="1" dirty="0">
              <a:solidFill>
                <a:srgbClr val="FFFF99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87142" y="860643"/>
            <a:ext cx="2774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99"/>
                </a:solidFill>
              </a:rPr>
              <a:t>After Class </a:t>
            </a:r>
          </a:p>
          <a:p>
            <a:pPr algn="ctr"/>
            <a:r>
              <a:rPr lang="en-US" sz="2400" b="1" dirty="0" smtClean="0">
                <a:solidFill>
                  <a:srgbClr val="FFFF99"/>
                </a:solidFill>
              </a:rPr>
              <a:t>Weight Adjustment</a:t>
            </a:r>
            <a:endParaRPr lang="en-US" sz="2400" b="1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6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12177886" cy="457200"/>
            <a:chOff x="0" y="0"/>
            <a:chExt cx="12053853" cy="4572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01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4467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  <a:endParaRPr lang="en-US" sz="1700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06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40853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884213" y="0"/>
            <a:ext cx="2437830" cy="457200"/>
          </a:xfrm>
          <a:prstGeom prst="rect">
            <a:avLst/>
          </a:prstGeom>
          <a:solidFill>
            <a:srgbClr val="97E9D5"/>
          </a:solidFill>
          <a:ln w="12700">
            <a:solidFill>
              <a:srgbClr val="41A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Models</a:t>
            </a:r>
            <a:endParaRPr lang="en-US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080" y="1517676"/>
            <a:ext cx="5782802" cy="48852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517676"/>
            <a:ext cx="5978696" cy="50507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98460" y="686679"/>
            <a:ext cx="2774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99"/>
                </a:solidFill>
              </a:rPr>
              <a:t>Before Class </a:t>
            </a:r>
          </a:p>
          <a:p>
            <a:pPr algn="ctr"/>
            <a:r>
              <a:rPr lang="en-US" sz="2400" b="1" dirty="0" smtClean="0">
                <a:solidFill>
                  <a:srgbClr val="FFFF99"/>
                </a:solidFill>
              </a:rPr>
              <a:t>Weight Adjustment</a:t>
            </a:r>
            <a:endParaRPr lang="en-US" sz="2400" b="1" dirty="0">
              <a:solidFill>
                <a:srgbClr val="FFFF99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33500" y="686679"/>
            <a:ext cx="2774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99"/>
                </a:solidFill>
              </a:rPr>
              <a:t>After Class </a:t>
            </a:r>
          </a:p>
          <a:p>
            <a:pPr algn="ctr"/>
            <a:r>
              <a:rPr lang="en-US" sz="2400" b="1" dirty="0" smtClean="0">
                <a:solidFill>
                  <a:srgbClr val="FFFF99"/>
                </a:solidFill>
              </a:rPr>
              <a:t>Weight Adjustment</a:t>
            </a:r>
            <a:endParaRPr lang="en-US" sz="2400" b="1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8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12177886" cy="457200"/>
            <a:chOff x="0" y="0"/>
            <a:chExt cx="12053853" cy="4572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01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4467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  <a:endParaRPr lang="en-US" sz="1700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06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40853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7306062" y="0"/>
            <a:ext cx="2437830" cy="457200"/>
          </a:xfrm>
          <a:prstGeom prst="rect">
            <a:avLst/>
          </a:prstGeom>
          <a:solidFill>
            <a:srgbClr val="97E9D5"/>
          </a:solidFill>
          <a:ln w="12700">
            <a:solidFill>
              <a:srgbClr val="41A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48464" y="885000"/>
            <a:ext cx="11650211" cy="5493040"/>
            <a:chOff x="248464" y="885000"/>
            <a:chExt cx="11650211" cy="5493040"/>
          </a:xfrm>
        </p:grpSpPr>
        <p:sp>
          <p:nvSpPr>
            <p:cNvPr id="11" name="Rectangle 10"/>
            <p:cNvSpPr/>
            <p:nvPr/>
          </p:nvSpPr>
          <p:spPr>
            <a:xfrm>
              <a:off x="262268" y="885000"/>
              <a:ext cx="11636407" cy="54118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99"/>
              </a:solidFill>
            </a:ln>
          </p:spPr>
          <p:txBody>
            <a:bodyPr wrap="square" rtlCol="0" anchor="ctr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9623" y="930395"/>
              <a:ext cx="8174138" cy="54476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spcAft>
                  <a:spcPts val="2400"/>
                </a:spcAft>
              </a:pPr>
              <a:r>
                <a:rPr lang="en-US" sz="2400" dirty="0" smtClean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We learned via our analysis that the cats and dogs that seem to have the most trouble finding a home are those that are the most common. Visually distinctive animals may have a better chance of catching the attention of potential adopters.</a:t>
              </a:r>
            </a:p>
            <a:p>
              <a:pPr>
                <a:spcAft>
                  <a:spcPts val="2400"/>
                </a:spcAft>
              </a:pPr>
              <a:r>
                <a:rPr lang="en-US" sz="2400" dirty="0" smtClean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Actionable Recommendations:</a:t>
              </a:r>
            </a:p>
            <a:p>
              <a:pPr marL="457200" indent="-457200">
                <a:spcAft>
                  <a:spcPts val="2400"/>
                </a:spcAft>
                <a:buAutoNum type="arabicPeriod"/>
              </a:pPr>
              <a:r>
                <a:rPr lang="en-US" sz="2400" dirty="0" smtClean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Give more publicity to most common animals on social media/center websites</a:t>
              </a:r>
            </a:p>
            <a:p>
              <a:pPr marL="457200" indent="-457200">
                <a:spcAft>
                  <a:spcPts val="2400"/>
                </a:spcAft>
                <a:buAutoNum type="arabicPeriod"/>
              </a:pPr>
              <a:r>
                <a:rPr lang="en-US" sz="2400" dirty="0" smtClean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Via the </a:t>
              </a:r>
              <a:r>
                <a:rPr lang="en-US" sz="2400" dirty="0" smtClean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  <a:hlinkClick r:id="rId2"/>
                </a:rPr>
                <a:t>“Mere Exposure Effect”</a:t>
              </a:r>
              <a:r>
                <a:rPr lang="en-US" sz="2400" dirty="0" smtClean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publicity for more common animals may appeal to more people before they even arrive at the center seeking animals for adoption</a:t>
              </a:r>
              <a:endPara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248464" y="3125473"/>
              <a:ext cx="11636407" cy="0"/>
            </a:xfrm>
            <a:prstGeom prst="line">
              <a:avLst/>
            </a:prstGeom>
            <a:ln>
              <a:solidFill>
                <a:srgbClr val="FFFF9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5155084" y="415968"/>
            <a:ext cx="1765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99"/>
                </a:solidFill>
              </a:rPr>
              <a:t>Conclusions</a:t>
            </a:r>
            <a:endParaRPr lang="en-US" sz="2400" b="1" dirty="0">
              <a:solidFill>
                <a:srgbClr val="FFFF9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20" t="5774" r="2180" b="16240"/>
          <a:stretch/>
        </p:blipFill>
        <p:spPr>
          <a:xfrm>
            <a:off x="8443761" y="3200399"/>
            <a:ext cx="3380150" cy="30507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9381" y="958493"/>
            <a:ext cx="2800953" cy="210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12177886" cy="457200"/>
            <a:chOff x="0" y="0"/>
            <a:chExt cx="12053853" cy="4572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01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4467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  <a:endParaRPr lang="en-US" sz="1700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06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40853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9738334" y="0"/>
            <a:ext cx="2437830" cy="457200"/>
          </a:xfrm>
          <a:prstGeom prst="rect">
            <a:avLst/>
          </a:prstGeom>
          <a:solidFill>
            <a:srgbClr val="97E9D5"/>
          </a:solidFill>
          <a:ln w="12700">
            <a:solidFill>
              <a:srgbClr val="41A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1107721" y="1181042"/>
            <a:ext cx="9849528" cy="35433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777777"/>
            </a:outerShdw>
          </a:effectLst>
        </p:spPr>
        <p:txBody>
          <a:bodyPr wrap="none" anchor="t"/>
          <a:lstStyle/>
          <a:p>
            <a:pPr eaLnBrk="0" hangingPunct="0">
              <a:lnSpc>
                <a:spcPct val="85000"/>
              </a:lnSpc>
              <a:buClr>
                <a:schemeClr val="tx1"/>
              </a:buClr>
              <a:buSzPct val="125000"/>
              <a:defRPr/>
            </a:pPr>
            <a:endParaRPr lang="en-US" altLang="en-US" baseline="0" dirty="0">
              <a:latin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34542" y="1398449"/>
            <a:ext cx="8721977" cy="31085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sz="2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Improve models by optimizing performance via fine adjustments in class weights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sz="2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Improve feature engineering/selection for higher quality input of data based on previous results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sz="2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Optimize regularization parameters to find sufficiently complex models without overfitting the data</a:t>
            </a:r>
            <a:endParaRPr lang="en-US" sz="2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9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4925" y="4661748"/>
            <a:ext cx="8833555" cy="20438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Thanks to Springboard team for providing curriculum and continued support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Special thanks to Alex Rutherford for guidance and mentorship on this project</a:t>
            </a:r>
            <a:endParaRPr lang="en-US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64249" y="2666523"/>
            <a:ext cx="347402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3380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66903" y="1341875"/>
            <a:ext cx="7681232" cy="52014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Dataset – </a:t>
            </a:r>
            <a:r>
              <a:rPr 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City of Austin – Open Data Portal</a:t>
            </a:r>
            <a:endParaRPr lang="en-US" sz="24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Austin Animal Center – </a:t>
            </a:r>
            <a:r>
              <a:rPr 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Website</a:t>
            </a:r>
            <a:endParaRPr lang="en-US" sz="24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Facebook Page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Project Proposal - </a:t>
            </a:r>
            <a:r>
              <a:rPr lang="en-US" sz="24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github</a:t>
            </a:r>
            <a:endParaRPr lang="en-US" sz="24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Code (</a:t>
            </a:r>
            <a:r>
              <a:rPr lang="en-US" sz="24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IPython</a:t>
            </a:r>
            <a:r>
              <a:rPr 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Notebooks):</a:t>
            </a:r>
          </a:p>
          <a:p>
            <a:pPr marL="800100" lvl="1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Cleaning – </a:t>
            </a:r>
            <a:r>
              <a:rPr lang="en-US" sz="24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github</a:t>
            </a:r>
            <a:endParaRPr lang="en-US" sz="24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Exploration – </a:t>
            </a:r>
            <a:r>
              <a:rPr lang="en-US" sz="24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github</a:t>
            </a:r>
            <a:endParaRPr lang="en-US" sz="24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Classification Models - </a:t>
            </a:r>
            <a:r>
              <a:rPr lang="en-US" sz="24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8"/>
              </a:rPr>
              <a:t>github</a:t>
            </a:r>
            <a:endParaRPr lang="en-US" sz="24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0039" y="606248"/>
            <a:ext cx="2985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99"/>
                </a:solidFill>
              </a:rPr>
              <a:t>Additional Resources</a:t>
            </a:r>
            <a:endParaRPr lang="en-US" sz="2400" b="1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15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98904" y="477123"/>
            <a:ext cx="2991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99"/>
                </a:solidFill>
              </a:rPr>
              <a:t>Austin Animal Center</a:t>
            </a:r>
            <a:endParaRPr lang="en-US" sz="2400" b="1" dirty="0">
              <a:solidFill>
                <a:srgbClr val="FFFF99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0"/>
            <a:ext cx="12177886" cy="457200"/>
            <a:chOff x="0" y="0"/>
            <a:chExt cx="12053853" cy="4572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01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4467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  <a:endParaRPr lang="en-US" sz="1700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06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40853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-2821" y="-2821"/>
            <a:ext cx="2437830" cy="457200"/>
          </a:xfrm>
          <a:prstGeom prst="rect">
            <a:avLst/>
          </a:prstGeom>
          <a:solidFill>
            <a:srgbClr val="97E9D5"/>
          </a:solidFill>
          <a:ln w="12700">
            <a:solidFill>
              <a:srgbClr val="41A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640" y="938788"/>
            <a:ext cx="408529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Austin Animal Center provides data on their shelter performance</a:t>
            </a:r>
          </a:p>
          <a:p>
            <a:endParaRPr lang="en-US" sz="2800" dirty="0" smtClean="0"/>
          </a:p>
          <a:p>
            <a:r>
              <a:rPr lang="en-US" sz="2800" dirty="0" smtClean="0"/>
              <a:t>Motivation: </a:t>
            </a:r>
            <a:r>
              <a:rPr lang="en-US" sz="2800" b="1" dirty="0" smtClean="0">
                <a:solidFill>
                  <a:srgbClr val="FFFF99"/>
                </a:solidFill>
              </a:rPr>
              <a:t>Find ways to improve center performance and understand the factors that influence pet adoption outcomes to suggest practices that can inform additional shelters</a:t>
            </a:r>
            <a:endParaRPr lang="en-US" sz="2800" b="1" dirty="0">
              <a:solidFill>
                <a:srgbClr val="FFFF9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932" y="1152148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5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12177886" cy="457200"/>
            <a:chOff x="0" y="0"/>
            <a:chExt cx="12053853" cy="4572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01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4467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  <a:endParaRPr lang="en-US" sz="1700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06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40853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433253" y="0"/>
            <a:ext cx="2437830" cy="457200"/>
          </a:xfrm>
          <a:prstGeom prst="rect">
            <a:avLst/>
          </a:prstGeom>
          <a:solidFill>
            <a:srgbClr val="97E9D5"/>
          </a:solidFill>
          <a:ln w="12700">
            <a:solidFill>
              <a:srgbClr val="41A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3760" y="3201760"/>
            <a:ext cx="5791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99"/>
                </a:solidFill>
              </a:rPr>
              <a:t>Outcome vs. Animal Attributes</a:t>
            </a:r>
            <a:endParaRPr lang="en-US" sz="3200" b="1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3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12177886" cy="457200"/>
            <a:chOff x="0" y="0"/>
            <a:chExt cx="12053853" cy="4572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01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4467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  <a:endParaRPr lang="en-US" sz="1700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06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40853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433253" y="0"/>
            <a:ext cx="2437830" cy="457200"/>
          </a:xfrm>
          <a:prstGeom prst="rect">
            <a:avLst/>
          </a:prstGeom>
          <a:solidFill>
            <a:srgbClr val="97E9D5"/>
          </a:solidFill>
          <a:ln w="12700">
            <a:solidFill>
              <a:srgbClr val="41A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4213" y="612752"/>
            <a:ext cx="194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99"/>
                </a:solidFill>
              </a:rPr>
              <a:t>Cats vs. Dogs</a:t>
            </a:r>
            <a:endParaRPr lang="en-US" sz="2400" b="1" dirty="0">
              <a:solidFill>
                <a:srgbClr val="FFFF99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617" y="1074417"/>
            <a:ext cx="9577982" cy="560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8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12177886" cy="457200"/>
            <a:chOff x="0" y="0"/>
            <a:chExt cx="12053853" cy="4572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01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4467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  <a:endParaRPr lang="en-US" sz="1700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06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40853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433253" y="0"/>
            <a:ext cx="2437830" cy="457200"/>
          </a:xfrm>
          <a:prstGeom prst="rect">
            <a:avLst/>
          </a:prstGeom>
          <a:solidFill>
            <a:srgbClr val="97E9D5"/>
          </a:solidFill>
          <a:ln w="12700">
            <a:solidFill>
              <a:srgbClr val="41A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37702" y="467974"/>
            <a:ext cx="4672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99"/>
                </a:solidFill>
              </a:rPr>
              <a:t>Cats vs. Dogs – Specific Outcomes</a:t>
            </a:r>
            <a:endParaRPr lang="en-US" sz="2400" b="1" dirty="0">
              <a:solidFill>
                <a:srgbClr val="FFFF99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687" y="1402080"/>
            <a:ext cx="8004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5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12177886" cy="457200"/>
            <a:chOff x="0" y="0"/>
            <a:chExt cx="12053853" cy="4572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01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4467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  <a:endParaRPr lang="en-US" sz="1700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06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40853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433253" y="0"/>
            <a:ext cx="2437830" cy="457200"/>
          </a:xfrm>
          <a:prstGeom prst="rect">
            <a:avLst/>
          </a:prstGeom>
          <a:solidFill>
            <a:srgbClr val="97E9D5"/>
          </a:solidFill>
          <a:ln w="12700">
            <a:solidFill>
              <a:srgbClr val="41A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7207" y="643232"/>
            <a:ext cx="2767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99"/>
                </a:solidFill>
              </a:rPr>
              <a:t>Influence of Gender</a:t>
            </a:r>
            <a:endParaRPr lang="en-US" sz="2400" b="1" dirty="0">
              <a:solidFill>
                <a:srgbClr val="FFFF99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34" y="1481431"/>
            <a:ext cx="6017394" cy="41180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3128" y="1481431"/>
            <a:ext cx="6017394" cy="4118049"/>
          </a:xfrm>
          <a:prstGeom prst="rect">
            <a:avLst/>
          </a:prstGeom>
        </p:spPr>
      </p:pic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1218915" y="5599480"/>
            <a:ext cx="9849528" cy="104080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777777"/>
            </a:outerShdw>
          </a:effectLst>
        </p:spPr>
        <p:txBody>
          <a:bodyPr wrap="none" anchor="ctr"/>
          <a:lstStyle/>
          <a:p>
            <a:pPr algn="ctr" eaLnBrk="0" hangingPunct="0">
              <a:lnSpc>
                <a:spcPct val="85000"/>
              </a:lnSpc>
              <a:buClr>
                <a:schemeClr val="tx1"/>
              </a:buClr>
              <a:buSzPct val="125000"/>
              <a:buFontTx/>
              <a:buChar char="•"/>
              <a:defRPr/>
            </a:pPr>
            <a:endParaRPr lang="en-US" altLang="en-US" sz="3600" baseline="0" dirty="0">
              <a:latin typeface="Time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18915" y="5745181"/>
            <a:ext cx="9849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Although the distribution is highly skewed in favor of spayed and neutered animals, this is understandable since shelters usually spay and neuter their incoming animals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933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12177886" cy="457200"/>
            <a:chOff x="0" y="0"/>
            <a:chExt cx="12053853" cy="4572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01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4467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  <a:endParaRPr lang="en-US" sz="1700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06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40853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433253" y="0"/>
            <a:ext cx="2437830" cy="457200"/>
          </a:xfrm>
          <a:prstGeom prst="rect">
            <a:avLst/>
          </a:prstGeom>
          <a:solidFill>
            <a:srgbClr val="97E9D5"/>
          </a:solidFill>
          <a:ln w="12700">
            <a:solidFill>
              <a:srgbClr val="41A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7207" y="643232"/>
            <a:ext cx="232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99"/>
                </a:solidFill>
              </a:rPr>
              <a:t>Influence of Age</a:t>
            </a:r>
            <a:endParaRPr lang="en-US" sz="2400" b="1" dirty="0">
              <a:solidFill>
                <a:srgbClr val="FFFF99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4897"/>
            <a:ext cx="8056535" cy="5766684"/>
          </a:xfrm>
          <a:prstGeom prst="rect">
            <a:avLst/>
          </a:prstGeom>
        </p:spPr>
      </p:pic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8087015" y="1293075"/>
            <a:ext cx="3877147" cy="23792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777777"/>
            </a:outerShdw>
          </a:effectLst>
        </p:spPr>
        <p:txBody>
          <a:bodyPr wrap="none" anchor="ctr"/>
          <a:lstStyle/>
          <a:p>
            <a:pPr algn="ctr" eaLnBrk="0" hangingPunct="0">
              <a:lnSpc>
                <a:spcPct val="85000"/>
              </a:lnSpc>
              <a:buClr>
                <a:schemeClr val="tx1"/>
              </a:buClr>
              <a:buSzPct val="125000"/>
              <a:buFontTx/>
              <a:buChar char="•"/>
              <a:defRPr/>
            </a:pPr>
            <a:endParaRPr lang="en-US" altLang="en-US" sz="3600" baseline="0" dirty="0">
              <a:latin typeface="Time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26397" y="1363977"/>
            <a:ext cx="3837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While dogs of all ages have a higher chance of finding a home than not, very young and very old cats are shown to have some trouble.</a:t>
            </a:r>
          </a:p>
        </p:txBody>
      </p:sp>
    </p:spTree>
    <p:extLst>
      <p:ext uri="{BB962C8B-B14F-4D97-AF65-F5344CB8AC3E}">
        <p14:creationId xmlns:p14="http://schemas.microsoft.com/office/powerpoint/2010/main" val="186929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12177886" cy="457200"/>
            <a:chOff x="0" y="0"/>
            <a:chExt cx="12053853" cy="4572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01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4467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Models</a:t>
              </a:r>
              <a:endParaRPr lang="en-US" sz="1700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0678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40853" y="0"/>
              <a:ext cx="2413000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Work</a:t>
              </a:r>
              <a:endParaRPr lang="en-US" b="1" dirty="0">
                <a:solidFill>
                  <a:srgbClr val="0080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433253" y="0"/>
            <a:ext cx="2437830" cy="457200"/>
          </a:xfrm>
          <a:prstGeom prst="rect">
            <a:avLst/>
          </a:prstGeom>
          <a:solidFill>
            <a:srgbClr val="97E9D5"/>
          </a:solidFill>
          <a:ln w="12700">
            <a:solidFill>
              <a:srgbClr val="41A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7207" y="643232"/>
            <a:ext cx="2593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99"/>
                </a:solidFill>
              </a:rPr>
              <a:t>Influence of Breed</a:t>
            </a:r>
            <a:endParaRPr lang="en-US" sz="2400" b="1" dirty="0">
              <a:solidFill>
                <a:srgbClr val="FFFF99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043" y="2689772"/>
            <a:ext cx="4404360" cy="41987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87" y="1104897"/>
            <a:ext cx="7083400" cy="5705144"/>
          </a:xfrm>
          <a:prstGeom prst="rect">
            <a:avLst/>
          </a:prstGeom>
        </p:spPr>
      </p:pic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7616129" y="1033996"/>
            <a:ext cx="3877147" cy="15948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777777"/>
            </a:outerShdw>
          </a:effectLst>
        </p:spPr>
        <p:txBody>
          <a:bodyPr wrap="none" anchor="ctr"/>
          <a:lstStyle/>
          <a:p>
            <a:pPr algn="ctr" eaLnBrk="0" hangingPunct="0">
              <a:lnSpc>
                <a:spcPct val="85000"/>
              </a:lnSpc>
              <a:buClr>
                <a:schemeClr val="tx1"/>
              </a:buClr>
              <a:buSzPct val="125000"/>
              <a:buFontTx/>
              <a:buChar char="•"/>
              <a:defRPr/>
            </a:pPr>
            <a:endParaRPr lang="en-US" altLang="en-US" sz="3600" baseline="0" dirty="0">
              <a:latin typeface="Time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55511" y="1104897"/>
            <a:ext cx="38377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Dogs have a much wider breed distribution than cats, which are dominated by Domestic Shorthair mixed breed.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051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5828</TotalTime>
  <Words>763</Words>
  <Application>Microsoft Office PowerPoint</Application>
  <PresentationFormat>Widescreen</PresentationFormat>
  <Paragraphs>199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Corbel</vt:lpstr>
      <vt:lpstr>Times</vt:lpstr>
      <vt:lpstr>Depth</vt:lpstr>
      <vt:lpstr>Understanding Factors in Animal Shelter Adoption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</dc:creator>
  <cp:lastModifiedBy>Enriquez, Erik M</cp:lastModifiedBy>
  <cp:revision>309</cp:revision>
  <dcterms:created xsi:type="dcterms:W3CDTF">2013-11-13T01:46:55Z</dcterms:created>
  <dcterms:modified xsi:type="dcterms:W3CDTF">2018-01-07T19:51:29Z</dcterms:modified>
</cp:coreProperties>
</file>